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60250" cy="875855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8" userDrawn="1">
          <p15:clr>
            <a:srgbClr val="A4A3A4"/>
          </p15:clr>
        </p15:guide>
        <p15:guide id="2" pos="3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5EB"/>
    <a:srgbClr val="AFBFCA"/>
    <a:srgbClr val="9AABB6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728"/>
        <p:guide pos="3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5732" y="1167840"/>
            <a:ext cx="9774123" cy="328282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766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5732" y="4547220"/>
            <a:ext cx="9774123" cy="188049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3065" spc="200"/>
            </a:lvl1pPr>
            <a:lvl2pPr marL="584200" indent="0" algn="ctr">
              <a:buNone/>
              <a:defRPr sz="2555"/>
            </a:lvl2pPr>
            <a:lvl3pPr marL="1167765" indent="0" algn="ctr">
              <a:buNone/>
              <a:defRPr sz="2300"/>
            </a:lvl3pPr>
            <a:lvl4pPr marL="1751965" indent="0" algn="ctr">
              <a:buNone/>
              <a:defRPr sz="2045"/>
            </a:lvl4pPr>
            <a:lvl5pPr marL="2335530" indent="0" algn="ctr">
              <a:buNone/>
              <a:defRPr sz="2045"/>
            </a:lvl5pPr>
            <a:lvl6pPr marL="2919730" indent="0" algn="ctr">
              <a:buNone/>
              <a:defRPr sz="2045"/>
            </a:lvl6pPr>
            <a:lvl7pPr marL="3503295" indent="0" algn="ctr">
              <a:buNone/>
              <a:defRPr sz="2045"/>
            </a:lvl7pPr>
            <a:lvl8pPr marL="4087495" indent="0" algn="ctr">
              <a:buNone/>
              <a:defRPr sz="2045"/>
            </a:lvl8pPr>
            <a:lvl9pPr marL="4671060" indent="0" algn="ctr">
              <a:buNone/>
              <a:defRPr sz="2045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6843" y="777027"/>
            <a:ext cx="10941129" cy="90116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6843" y="1903487"/>
            <a:ext cx="10941129" cy="6078286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85705" y="4915043"/>
            <a:ext cx="7748919" cy="97933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562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85705" y="5894374"/>
            <a:ext cx="7748919" cy="1108069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3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84200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2pPr>
            <a:lvl3pPr marL="1167765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3pPr>
            <a:lvl4pPr marL="1751965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4pPr>
            <a:lvl5pPr marL="2335530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5pPr>
            <a:lvl6pPr marL="2919730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6pPr>
            <a:lvl7pPr marL="3503295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7pPr>
            <a:lvl8pPr marL="4087495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8pPr>
            <a:lvl9pPr marL="4671060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6843" y="777027"/>
            <a:ext cx="10941129" cy="90116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6843" y="1917281"/>
            <a:ext cx="5163552" cy="606449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395192" y="1917281"/>
            <a:ext cx="5163552" cy="6064492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6843" y="777027"/>
            <a:ext cx="10941129" cy="90116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6843" y="1825325"/>
            <a:ext cx="5328728" cy="4873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55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84200" indent="0">
              <a:buNone/>
              <a:defRPr sz="2555" b="1"/>
            </a:lvl2pPr>
            <a:lvl3pPr marL="1167765" indent="0">
              <a:buNone/>
              <a:defRPr sz="2300" b="1"/>
            </a:lvl3pPr>
            <a:lvl4pPr marL="1751965" indent="0">
              <a:buNone/>
              <a:defRPr sz="2045" b="1"/>
            </a:lvl4pPr>
            <a:lvl5pPr marL="2335530" indent="0">
              <a:buNone/>
              <a:defRPr sz="2045" b="1"/>
            </a:lvl5pPr>
            <a:lvl6pPr marL="2919730" indent="0">
              <a:buNone/>
              <a:defRPr sz="2045" b="1"/>
            </a:lvl6pPr>
            <a:lvl7pPr marL="3503295" indent="0">
              <a:buNone/>
              <a:defRPr sz="2045" b="1"/>
            </a:lvl7pPr>
            <a:lvl8pPr marL="4087495" indent="0">
              <a:buNone/>
              <a:defRPr sz="2045" b="1"/>
            </a:lvl8pPr>
            <a:lvl9pPr marL="4671060" indent="0">
              <a:buNone/>
              <a:defRPr sz="204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6843" y="2367865"/>
            <a:ext cx="5328728" cy="561390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19792" y="1815783"/>
            <a:ext cx="5328728" cy="4873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55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84200" indent="0">
              <a:buNone/>
              <a:defRPr sz="2555" b="1"/>
            </a:lvl2pPr>
            <a:lvl3pPr marL="1167765" indent="0">
              <a:buNone/>
              <a:defRPr sz="2300" b="1"/>
            </a:lvl3pPr>
            <a:lvl4pPr marL="1751965" indent="0">
              <a:buNone/>
              <a:defRPr sz="2045" b="1"/>
            </a:lvl4pPr>
            <a:lvl5pPr marL="2335530" indent="0">
              <a:buNone/>
              <a:defRPr sz="2045" b="1"/>
            </a:lvl5pPr>
            <a:lvl6pPr marL="2919730" indent="0">
              <a:buNone/>
              <a:defRPr sz="2045" b="1"/>
            </a:lvl6pPr>
            <a:lvl7pPr marL="3503295" indent="0">
              <a:buNone/>
              <a:defRPr sz="2045" b="1"/>
            </a:lvl7pPr>
            <a:lvl8pPr marL="4087495" indent="0">
              <a:buNone/>
              <a:defRPr sz="2045" b="1"/>
            </a:lvl8pPr>
            <a:lvl9pPr marL="4671060" indent="0">
              <a:buNone/>
              <a:defRPr sz="2045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19792" y="2367865"/>
            <a:ext cx="5328728" cy="561390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6843" y="777027"/>
            <a:ext cx="10941129" cy="90116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6843" y="1986248"/>
            <a:ext cx="5219685" cy="588517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045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34149" y="1986248"/>
            <a:ext cx="5213823" cy="588517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04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08608" y="1167840"/>
            <a:ext cx="1041328" cy="642312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357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2060" y="1167840"/>
            <a:ext cx="9145735" cy="6423120"/>
          </a:xfrm>
        </p:spPr>
        <p:txBody>
          <a:bodyPr vert="eaVert" lIns="46800" tIns="46800" rIns="46800" bIns="46800"/>
          <a:lstStyle>
            <a:lvl1pPr marL="292100" indent="-292100">
              <a:spcAft>
                <a:spcPts val="1000"/>
              </a:spcAft>
              <a:defRPr spc="300"/>
            </a:lvl1pPr>
            <a:lvl2pPr marL="875665" indent="-292100">
              <a:defRPr spc="300"/>
            </a:lvl2pPr>
            <a:lvl3pPr marL="1459865" indent="-292100">
              <a:defRPr spc="300"/>
            </a:lvl3pPr>
            <a:lvl4pPr marL="2043430" indent="-292100">
              <a:defRPr spc="300"/>
            </a:lvl4pPr>
            <a:lvl5pPr marL="2627630" indent="-2921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6843" y="988526"/>
            <a:ext cx="10944719" cy="700244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5732" y="3172479"/>
            <a:ext cx="9774123" cy="130117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766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5732" y="4547220"/>
            <a:ext cx="9774123" cy="602311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306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6843" y="777027"/>
            <a:ext cx="10941129" cy="901168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6843" y="1903487"/>
            <a:ext cx="10941129" cy="6078286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0434" y="8064533"/>
            <a:ext cx="2693090" cy="404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7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05467" y="8064533"/>
            <a:ext cx="3949866" cy="404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7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54881" y="8064533"/>
            <a:ext cx="2693090" cy="404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7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167765" rtl="0" eaLnBrk="1" fontAlgn="auto" latinLnBrk="0" hangingPunct="1">
        <a:lnSpc>
          <a:spcPct val="100000"/>
        </a:lnSpc>
        <a:spcBef>
          <a:spcPct val="0"/>
        </a:spcBef>
        <a:buNone/>
        <a:defRPr sz="4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92100" indent="-292100" algn="l" defTabSz="116776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23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875665" indent="-292100" algn="l" defTabSz="116776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2056130" algn="l"/>
          <a:tab pos="2056130" algn="l"/>
          <a:tab pos="2056130" algn="l"/>
          <a:tab pos="2056130" algn="l"/>
        </a:tabLst>
        <a:defRPr sz="20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459865" indent="-292100" algn="l" defTabSz="116776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20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2043430" indent="-292100" algn="l" defTabSz="116776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627630" indent="-292100" algn="l" defTabSz="116776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3211830" indent="-292100" algn="l" defTabSz="1167765" rtl="0" eaLnBrk="1" latinLnBrk="0" hangingPunct="1">
        <a:lnSpc>
          <a:spcPct val="90000"/>
        </a:lnSpc>
        <a:spcBef>
          <a:spcPct val="128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795395" indent="-292100" algn="l" defTabSz="1167765" rtl="0" eaLnBrk="1" latinLnBrk="0" hangingPunct="1">
        <a:lnSpc>
          <a:spcPct val="90000"/>
        </a:lnSpc>
        <a:spcBef>
          <a:spcPct val="128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379595" indent="-292100" algn="l" defTabSz="1167765" rtl="0" eaLnBrk="1" latinLnBrk="0" hangingPunct="1">
        <a:lnSpc>
          <a:spcPct val="90000"/>
        </a:lnSpc>
        <a:spcBef>
          <a:spcPct val="128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963160" indent="-292100" algn="l" defTabSz="1167765" rtl="0" eaLnBrk="1" latinLnBrk="0" hangingPunct="1">
        <a:lnSpc>
          <a:spcPct val="90000"/>
        </a:lnSpc>
        <a:spcBef>
          <a:spcPct val="128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4200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67765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1965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5530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19730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03295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87495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71060" algn="l" defTabSz="116776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83.xml"/><Relationship Id="rId22" Type="http://schemas.openxmlformats.org/officeDocument/2006/relationships/tags" Target="../tags/tag82.xml"/><Relationship Id="rId21" Type="http://schemas.openxmlformats.org/officeDocument/2006/relationships/tags" Target="../tags/tag81.xml"/><Relationship Id="rId20" Type="http://schemas.openxmlformats.org/officeDocument/2006/relationships/tags" Target="../tags/tag80.xml"/><Relationship Id="rId2" Type="http://schemas.openxmlformats.org/officeDocument/2006/relationships/tags" Target="../tags/tag63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85.xml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tags" Target="../tags/tag84.xml"/><Relationship Id="rId19" Type="http://schemas.openxmlformats.org/officeDocument/2006/relationships/image" Target="../media/image2.png"/><Relationship Id="rId18" Type="http://schemas.openxmlformats.org/officeDocument/2006/relationships/image" Target="../media/image19.png"/><Relationship Id="rId17" Type="http://schemas.openxmlformats.org/officeDocument/2006/relationships/image" Target="../media/image18.png"/><Relationship Id="rId16" Type="http://schemas.openxmlformats.org/officeDocument/2006/relationships/image" Target="../media/image17.png"/><Relationship Id="rId15" Type="http://schemas.openxmlformats.org/officeDocument/2006/relationships/image" Target="../media/image16.png"/><Relationship Id="rId14" Type="http://schemas.openxmlformats.org/officeDocument/2006/relationships/image" Target="../media/image15.png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1"/>
          <a:srcRect r="1926"/>
          <a:stretch>
            <a:fillRect/>
          </a:stretch>
        </p:blipFill>
        <p:spPr>
          <a:xfrm>
            <a:off x="0" y="-4445"/>
            <a:ext cx="12160250" cy="8763000"/>
          </a:xfrm>
          <a:prstGeom prst="rect">
            <a:avLst/>
          </a:prstGeom>
        </p:spPr>
      </p:pic>
      <p:sp>
        <p:nvSpPr>
          <p:cNvPr id="143" name="文本框 142"/>
          <p:cNvSpPr txBox="1"/>
          <p:nvPr>
            <p:custDataLst>
              <p:tags r:id="rId2"/>
            </p:custDataLst>
          </p:nvPr>
        </p:nvSpPr>
        <p:spPr>
          <a:xfrm>
            <a:off x="842010" y="1626870"/>
            <a:ext cx="6938010" cy="6623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r>
              <a:rPr lang="en-US" altLang="zh-CN" sz="5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i9200</a:t>
            </a:r>
            <a:endParaRPr lang="en-US" altLang="zh-CN" sz="5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44" name="图片 143" descr="urovo优博讯_反白版"/>
          <p:cNvPicPr>
            <a:picLocks noChangeAspect="1"/>
          </p:cNvPicPr>
          <p:nvPr/>
        </p:nvPicPr>
        <p:blipFill>
          <a:blip r:embed="rId3">
            <a:lum bright="-100000" contrast="-40000"/>
          </a:blip>
          <a:srcRect l="11179" t="36674" r="45349" b="32959"/>
          <a:stretch>
            <a:fillRect/>
          </a:stretch>
        </p:blipFill>
        <p:spPr>
          <a:xfrm>
            <a:off x="868680" y="715010"/>
            <a:ext cx="1221105" cy="351155"/>
          </a:xfrm>
          <a:prstGeom prst="rect">
            <a:avLst/>
          </a:prstGeom>
        </p:spPr>
      </p:pic>
      <p:sp>
        <p:nvSpPr>
          <p:cNvPr id="156" name="文本框 155"/>
          <p:cNvSpPr txBox="1"/>
          <p:nvPr>
            <p:custDataLst>
              <p:tags r:id="rId4"/>
            </p:custDataLst>
          </p:nvPr>
        </p:nvSpPr>
        <p:spPr>
          <a:xfrm>
            <a:off x="842010" y="2522855"/>
            <a:ext cx="6938010" cy="6623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r>
              <a:rPr lang="en-US" altLang="zh-CN" sz="28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Smart POS Payment Terminal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57" name="组合 156"/>
          <p:cNvGrpSpPr/>
          <p:nvPr>
            <p:custDataLst>
              <p:tags r:id="rId5"/>
            </p:custDataLst>
          </p:nvPr>
        </p:nvGrpSpPr>
        <p:grpSpPr>
          <a:xfrm>
            <a:off x="815340" y="4071620"/>
            <a:ext cx="6217285" cy="741045"/>
            <a:chOff x="1284" y="4456"/>
            <a:chExt cx="9791" cy="1167"/>
          </a:xfrm>
        </p:grpSpPr>
        <p:sp>
          <p:nvSpPr>
            <p:cNvPr id="158" name="文本框 157"/>
            <p:cNvSpPr txBox="1"/>
            <p:nvPr>
              <p:custDataLst>
                <p:tags r:id="rId6"/>
              </p:custDataLst>
            </p:nvPr>
          </p:nvSpPr>
          <p:spPr>
            <a:xfrm>
              <a:off x="1284" y="4456"/>
              <a:ext cx="9791" cy="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High-Performance for Smoother Operation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59" name="文本框 158"/>
            <p:cNvSpPr txBox="1"/>
            <p:nvPr>
              <p:custDataLst>
                <p:tags r:id="rId7"/>
              </p:custDataLst>
            </p:nvPr>
          </p:nvSpPr>
          <p:spPr>
            <a:xfrm>
              <a:off x="1284" y="4898"/>
              <a:ext cx="961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Powered by Android 13 and a 2.0 GHz Quad-Core CPU, it delivers fast, efficient performance for seamless multitasking.</a:t>
              </a:r>
              <a:endParaRPr lang="en-US" altLang="zh-CN" sz="1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0" name="组合 159"/>
          <p:cNvGrpSpPr/>
          <p:nvPr>
            <p:custDataLst>
              <p:tags r:id="rId8"/>
            </p:custDataLst>
          </p:nvPr>
        </p:nvGrpSpPr>
        <p:grpSpPr>
          <a:xfrm>
            <a:off x="815340" y="4911090"/>
            <a:ext cx="6483985" cy="741045"/>
            <a:chOff x="1284" y="5429"/>
            <a:chExt cx="11306" cy="1167"/>
          </a:xfrm>
        </p:grpSpPr>
        <p:sp>
          <p:nvSpPr>
            <p:cNvPr id="161" name="文本框 160"/>
            <p:cNvSpPr txBox="1"/>
            <p:nvPr>
              <p:custDataLst>
                <p:tags r:id="rId9"/>
              </p:custDataLst>
            </p:nvPr>
          </p:nvSpPr>
          <p:spPr>
            <a:xfrm>
              <a:off x="1284" y="5429"/>
              <a:ext cx="8660" cy="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5.5-Inch Large Screen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62" name="文本框 161"/>
            <p:cNvSpPr txBox="1"/>
            <p:nvPr>
              <p:custDataLst>
                <p:tags r:id="rId10"/>
              </p:custDataLst>
            </p:nvPr>
          </p:nvSpPr>
          <p:spPr>
            <a:xfrm>
              <a:off x="1284" y="5871"/>
              <a:ext cx="1130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Experience a clear and expansive view with the 5.5-inch display, perfect for effortless operation and efficient interaction.</a:t>
              </a:r>
              <a:endParaRPr lang="en-US" altLang="zh-CN" sz="1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3" name="组合 162"/>
          <p:cNvGrpSpPr/>
          <p:nvPr>
            <p:custDataLst>
              <p:tags r:id="rId11"/>
            </p:custDataLst>
          </p:nvPr>
        </p:nvGrpSpPr>
        <p:grpSpPr>
          <a:xfrm>
            <a:off x="815340" y="5750560"/>
            <a:ext cx="6750685" cy="556260"/>
            <a:chOff x="1284" y="8959"/>
            <a:chExt cx="10631" cy="876"/>
          </a:xfrm>
        </p:grpSpPr>
        <p:sp>
          <p:nvSpPr>
            <p:cNvPr id="164" name="文本框 163"/>
            <p:cNvSpPr txBox="1"/>
            <p:nvPr>
              <p:custDataLst>
                <p:tags r:id="rId12"/>
              </p:custDataLst>
            </p:nvPr>
          </p:nvSpPr>
          <p:spPr>
            <a:xfrm>
              <a:off x="1284" y="8959"/>
              <a:ext cx="9111" cy="6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High-Speed Printing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65" name="文本框 164"/>
            <p:cNvSpPr txBox="1"/>
            <p:nvPr>
              <p:custDataLst>
                <p:tags r:id="rId13"/>
              </p:custDataLst>
            </p:nvPr>
          </p:nvSpPr>
          <p:spPr>
            <a:xfrm>
              <a:off x="1284" y="9401"/>
              <a:ext cx="1063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Delivers rapid print speeds of 80mm/s, ensuring fast and reliable printing to boost workflow efficiency.</a:t>
              </a:r>
              <a:endParaRPr lang="en-US" altLang="zh-CN" sz="1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4"/>
            </p:custDataLst>
          </p:nvPr>
        </p:nvGrpSpPr>
        <p:grpSpPr>
          <a:xfrm>
            <a:off x="815340" y="6405245"/>
            <a:ext cx="6635115" cy="556260"/>
            <a:chOff x="1284" y="8959"/>
            <a:chExt cx="10968" cy="876"/>
          </a:xfrm>
        </p:grpSpPr>
        <p:sp>
          <p:nvSpPr>
            <p:cNvPr id="9" name="文本框 8"/>
            <p:cNvSpPr txBox="1"/>
            <p:nvPr>
              <p:custDataLst>
                <p:tags r:id="rId15"/>
              </p:custDataLst>
            </p:nvPr>
          </p:nvSpPr>
          <p:spPr>
            <a:xfrm>
              <a:off x="1284" y="8959"/>
              <a:ext cx="9111" cy="6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Optional Professional Scan Engine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6"/>
              </p:custDataLst>
            </p:nvPr>
          </p:nvSpPr>
          <p:spPr>
            <a:xfrm>
              <a:off x="1284" y="9401"/>
              <a:ext cx="1096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Provides the flexibility of an optional scan engine, enabling enhanced barcode scanning capabilitie</a:t>
              </a: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s.</a:t>
              </a:r>
              <a:endParaRPr lang="en-US" altLang="zh-CN" sz="1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7"/>
            </p:custDataLst>
          </p:nvPr>
        </p:nvGrpSpPr>
        <p:grpSpPr>
          <a:xfrm>
            <a:off x="815340" y="3319145"/>
            <a:ext cx="6217285" cy="654050"/>
            <a:chOff x="1284" y="4456"/>
            <a:chExt cx="10967" cy="1030"/>
          </a:xfrm>
        </p:grpSpPr>
        <p:sp>
          <p:nvSpPr>
            <p:cNvPr id="12" name="文本框 11"/>
            <p:cNvSpPr txBox="1"/>
            <p:nvPr>
              <p:custDataLst>
                <p:tags r:id="rId18"/>
              </p:custDataLst>
            </p:nvPr>
          </p:nvSpPr>
          <p:spPr>
            <a:xfrm>
              <a:off x="1284" y="4456"/>
              <a:ext cx="8660" cy="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Slim and Lightweight Design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9"/>
              </p:custDataLst>
            </p:nvPr>
          </p:nvSpPr>
          <p:spPr>
            <a:xfrm>
              <a:off x="1284" y="4898"/>
              <a:ext cx="10967" cy="5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20000"/>
                </a:lnSpc>
              </a:pP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Designed for portability and ease of use, with a sleek, lightweight body that ensures on-the-go convenience.</a:t>
              </a:r>
              <a:endParaRPr lang="en-US" altLang="zh-CN" sz="1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20"/>
            </p:custDataLst>
          </p:nvPr>
        </p:nvGrpSpPr>
        <p:grpSpPr>
          <a:xfrm>
            <a:off x="815340" y="7059930"/>
            <a:ext cx="7072630" cy="556260"/>
            <a:chOff x="1284" y="8959"/>
            <a:chExt cx="11138" cy="876"/>
          </a:xfrm>
        </p:grpSpPr>
        <p:sp>
          <p:nvSpPr>
            <p:cNvPr id="15" name="文本框 14"/>
            <p:cNvSpPr txBox="1"/>
            <p:nvPr>
              <p:custDataLst>
                <p:tags r:id="rId21"/>
              </p:custDataLst>
            </p:nvPr>
          </p:nvSpPr>
          <p:spPr>
            <a:xfrm>
              <a:off x="1284" y="8959"/>
              <a:ext cx="9111" cy="6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All-in-One Payment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2"/>
              </p:custDataLst>
            </p:nvPr>
          </p:nvSpPr>
          <p:spPr>
            <a:xfrm>
              <a:off x="1284" y="9401"/>
              <a:ext cx="1113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0000"/>
                </a:lnSpc>
              </a:pPr>
              <a:r>
                <a:rPr lang="en-US" altLang="zh-CN" sz="10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Supports a full range of payment methods, including magnetic stripe cards, IC cards, NFC, and QR codes.</a:t>
              </a:r>
              <a:endParaRPr lang="en-US" altLang="zh-CN" sz="1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custDataLst>
      <p:tags r:id="rId2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5875" y="-58420"/>
            <a:ext cx="12191365" cy="8825230"/>
          </a:xfrm>
          <a:prstGeom prst="rect">
            <a:avLst/>
          </a:prstGeom>
          <a:solidFill>
            <a:srgbClr val="DCE5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图片 2" descr="SVGID_1_"/>
          <p:cNvPicPr>
            <a:picLocks noChangeAspect="1"/>
          </p:cNvPicPr>
          <p:nvPr/>
        </p:nvPicPr>
        <p:blipFill>
          <a:blip r:embed="rId1">
            <a:alphaModFix amt="73000"/>
            <a:lum bright="72000" contrast="-30000"/>
          </a:blip>
          <a:stretch>
            <a:fillRect/>
          </a:stretch>
        </p:blipFill>
        <p:spPr>
          <a:xfrm>
            <a:off x="2070735" y="-84455"/>
            <a:ext cx="8412480" cy="892746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2"/>
            </p:custDataLst>
          </p:nvPr>
        </p:nvSpPr>
        <p:spPr>
          <a:xfrm>
            <a:off x="9406255" y="7392035"/>
            <a:ext cx="2341880" cy="5251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r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*This page is subject to change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r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without prior notice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828040" y="7360920"/>
            <a:ext cx="10898505" cy="571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73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3" name="object 9"/>
          <p:cNvPicPr/>
          <p:nvPr/>
        </p:nvPicPr>
        <p:blipFill>
          <a:blip r:embed="rId3" cstate="print">
            <a:lum bright="-100000" contrast="-36000"/>
          </a:blip>
          <a:stretch>
            <a:fillRect/>
          </a:stretch>
        </p:blipFill>
        <p:spPr>
          <a:xfrm>
            <a:off x="7107487" y="1663434"/>
            <a:ext cx="173367" cy="173367"/>
          </a:xfrm>
          <a:prstGeom prst="rect">
            <a:avLst/>
          </a:prstGeom>
        </p:spPr>
      </p:pic>
      <p:pic>
        <p:nvPicPr>
          <p:cNvPr id="75" name="object 11"/>
          <p:cNvPicPr/>
          <p:nvPr/>
        </p:nvPicPr>
        <p:blipFill>
          <a:blip r:embed="rId4" cstate="print">
            <a:lum bright="-100000" contrast="-84000"/>
          </a:blip>
          <a:stretch>
            <a:fillRect/>
          </a:stretch>
        </p:blipFill>
        <p:spPr>
          <a:xfrm>
            <a:off x="703864" y="1656779"/>
            <a:ext cx="219557" cy="218122"/>
          </a:xfrm>
          <a:prstGeom prst="rect">
            <a:avLst/>
          </a:prstGeom>
        </p:spPr>
      </p:pic>
      <p:pic>
        <p:nvPicPr>
          <p:cNvPr id="77" name="object 13"/>
          <p:cNvPicPr/>
          <p:nvPr/>
        </p:nvPicPr>
        <p:blipFill>
          <a:blip r:embed="rId5" cstate="print">
            <a:lum bright="-100000" contrast="-84000"/>
          </a:blip>
          <a:stretch>
            <a:fillRect/>
          </a:stretch>
        </p:blipFill>
        <p:spPr>
          <a:xfrm>
            <a:off x="7135712" y="2669809"/>
            <a:ext cx="123380" cy="232638"/>
          </a:xfrm>
          <a:prstGeom prst="rect">
            <a:avLst/>
          </a:prstGeom>
        </p:spPr>
      </p:pic>
      <p:pic>
        <p:nvPicPr>
          <p:cNvPr id="79" name="object 21"/>
          <p:cNvPicPr/>
          <p:nvPr/>
        </p:nvPicPr>
        <p:blipFill>
          <a:blip r:embed="rId6" cstate="print">
            <a:lum bright="-100000" contrast="-84000"/>
          </a:blip>
          <a:stretch>
            <a:fillRect/>
          </a:stretch>
        </p:blipFill>
        <p:spPr>
          <a:xfrm>
            <a:off x="710474" y="2705392"/>
            <a:ext cx="197446" cy="197446"/>
          </a:xfrm>
          <a:prstGeom prst="rect">
            <a:avLst/>
          </a:prstGeom>
        </p:spPr>
      </p:pic>
      <p:pic>
        <p:nvPicPr>
          <p:cNvPr id="81" name="object 23"/>
          <p:cNvPicPr/>
          <p:nvPr/>
        </p:nvPicPr>
        <p:blipFill>
          <a:blip r:embed="rId7" cstate="print">
            <a:lum bright="-100000" contrast="-84000"/>
          </a:blip>
          <a:stretch>
            <a:fillRect/>
          </a:stretch>
        </p:blipFill>
        <p:spPr>
          <a:xfrm>
            <a:off x="4128770" y="1623695"/>
            <a:ext cx="168275" cy="251460"/>
          </a:xfrm>
          <a:prstGeom prst="rect">
            <a:avLst/>
          </a:prstGeom>
        </p:spPr>
      </p:pic>
      <p:pic>
        <p:nvPicPr>
          <p:cNvPr id="82" name="object 24"/>
          <p:cNvPicPr/>
          <p:nvPr/>
        </p:nvPicPr>
        <p:blipFill>
          <a:blip r:embed="rId8" cstate="print">
            <a:lum bright="-100000" contrast="-84000"/>
          </a:blip>
          <a:stretch>
            <a:fillRect/>
          </a:stretch>
        </p:blipFill>
        <p:spPr>
          <a:xfrm>
            <a:off x="9680468" y="1651915"/>
            <a:ext cx="198958" cy="175361"/>
          </a:xfrm>
          <a:prstGeom prst="rect">
            <a:avLst/>
          </a:prstGeom>
        </p:spPr>
      </p:pic>
      <p:pic>
        <p:nvPicPr>
          <p:cNvPr id="92" name="object 34"/>
          <p:cNvPicPr/>
          <p:nvPr/>
        </p:nvPicPr>
        <p:blipFill>
          <a:blip r:embed="rId9" cstate="print">
            <a:lum bright="-100000" contrast="-84000"/>
          </a:blip>
          <a:stretch>
            <a:fillRect/>
          </a:stretch>
        </p:blipFill>
        <p:spPr>
          <a:xfrm>
            <a:off x="9695700" y="3631078"/>
            <a:ext cx="183832" cy="209969"/>
          </a:xfrm>
          <a:prstGeom prst="rect">
            <a:avLst/>
          </a:prstGeom>
        </p:spPr>
      </p:pic>
      <p:pic>
        <p:nvPicPr>
          <p:cNvPr id="93" name="object 35"/>
          <p:cNvPicPr/>
          <p:nvPr/>
        </p:nvPicPr>
        <p:blipFill>
          <a:blip r:embed="rId10" cstate="print">
            <a:lum bright="-100000" contrast="-84000"/>
          </a:blip>
          <a:stretch>
            <a:fillRect/>
          </a:stretch>
        </p:blipFill>
        <p:spPr>
          <a:xfrm>
            <a:off x="9701530" y="4942205"/>
            <a:ext cx="205740" cy="241300"/>
          </a:xfrm>
          <a:prstGeom prst="rect">
            <a:avLst/>
          </a:prstGeom>
        </p:spPr>
      </p:pic>
      <p:pic>
        <p:nvPicPr>
          <p:cNvPr id="96" name="object 38"/>
          <p:cNvPicPr/>
          <p:nvPr/>
        </p:nvPicPr>
        <p:blipFill>
          <a:blip r:embed="rId11" cstate="print">
            <a:lum bright="-100000" contrast="-84000"/>
          </a:blip>
          <a:stretch>
            <a:fillRect/>
          </a:stretch>
        </p:blipFill>
        <p:spPr>
          <a:xfrm>
            <a:off x="7125970" y="3621405"/>
            <a:ext cx="173990" cy="203835"/>
          </a:xfrm>
          <a:prstGeom prst="rect">
            <a:avLst/>
          </a:prstGeom>
        </p:spPr>
      </p:pic>
      <p:pic>
        <p:nvPicPr>
          <p:cNvPr id="98" name="object 40"/>
          <p:cNvPicPr/>
          <p:nvPr/>
        </p:nvPicPr>
        <p:blipFill>
          <a:blip r:embed="rId12" cstate="print">
            <a:lum bright="-100000" contrast="-84000"/>
          </a:blip>
          <a:stretch>
            <a:fillRect/>
          </a:stretch>
        </p:blipFill>
        <p:spPr>
          <a:xfrm>
            <a:off x="4130040" y="3643630"/>
            <a:ext cx="169545" cy="168275"/>
          </a:xfrm>
          <a:prstGeom prst="rect">
            <a:avLst/>
          </a:prstGeom>
        </p:spPr>
      </p:pic>
      <p:pic>
        <p:nvPicPr>
          <p:cNvPr id="99" name="object 41"/>
          <p:cNvPicPr/>
          <p:nvPr/>
        </p:nvPicPr>
        <p:blipFill>
          <a:blip r:embed="rId13" cstate="print">
            <a:lum bright="-100000" contrast="-84000"/>
          </a:blip>
          <a:stretch>
            <a:fillRect/>
          </a:stretch>
        </p:blipFill>
        <p:spPr>
          <a:xfrm>
            <a:off x="721360" y="4931410"/>
            <a:ext cx="193040" cy="210820"/>
          </a:xfrm>
          <a:prstGeom prst="rect">
            <a:avLst/>
          </a:prstGeom>
        </p:spPr>
      </p:pic>
      <p:sp>
        <p:nvSpPr>
          <p:cNvPr id="102" name="文本框 101"/>
          <p:cNvSpPr txBox="1"/>
          <p:nvPr/>
        </p:nvSpPr>
        <p:spPr>
          <a:xfrm>
            <a:off x="912495" y="1586865"/>
            <a:ext cx="15989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Processor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912495" y="1828165"/>
            <a:ext cx="2067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Quad-core A53 2.0GHz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Octa-core A53 2.0GHz (optional)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48335" y="424815"/>
            <a:ext cx="10928985" cy="801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0000"/>
              </a:lnSpc>
            </a:pPr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i9200</a:t>
            </a:r>
            <a:r>
              <a:rPr lang="en-US" altLang="zh-CN" sz="2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Smart POS Payment Terminal</a:t>
            </a:r>
            <a:r>
              <a:rPr lang="en-US" altLang="zh-CN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  </a:t>
            </a:r>
            <a:endParaRPr lang="en-US" altLang="zh-CN" sz="28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Specifications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4316095" y="1586865"/>
            <a:ext cx="10502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O.S.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4316095" y="1828165"/>
            <a:ext cx="163004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Android 1</a:t>
            </a:r>
            <a:r>
              <a:rPr 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3</a:t>
            </a:r>
            <a:endParaRPr lang="en-US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7292975" y="1586865"/>
            <a:ext cx="1470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Memory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7292975" y="1828165"/>
            <a:ext cx="270891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RAM: 2GB   ROM: 16GB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RAM: 3GB   ROM: 32GB (optional)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Micro SD / TFx1, Up to 128 GB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9904730" y="1586865"/>
            <a:ext cx="10502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Display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9904730" y="1828165"/>
            <a:ext cx="2067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5.5”Display 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720</a:t>
            </a:r>
            <a:r>
              <a:rPr lang="en-US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×</a:t>
            </a: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1440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912495" y="2634615"/>
            <a:ext cx="10502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Button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912495" y="2893695"/>
            <a:ext cx="2770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PWR button,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Vol+/- button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4316095" y="2634615"/>
            <a:ext cx="15995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Audio</a:t>
            </a:r>
            <a:endParaRPr lang="en-US" altLang="zh-CN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4316095" y="2893695"/>
            <a:ext cx="1329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Speaker(1W), Buzzer, 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No MIC (optional)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4907915" y="3031490"/>
            <a:ext cx="189674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 </a:t>
            </a:r>
            <a:endParaRPr lang="zh-CN" altLang="en-US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7292975" y="2634615"/>
            <a:ext cx="10744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Battery 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7292975" y="2893695"/>
            <a:ext cx="2211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Removable li-polymer battery, 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3.85V / 5000mAh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9904730" y="2893695"/>
            <a:ext cx="27781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5V / 2A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9904730" y="2634615"/>
            <a:ext cx="16598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Adaptor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912495" y="4876165"/>
            <a:ext cx="25006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Network Connection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912495" y="5136515"/>
            <a:ext cx="28378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FDD-LTE</a:t>
            </a: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TDD-LTE</a:t>
            </a: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WCDMA</a:t>
            </a: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GSM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Bluetooth</a:t>
            </a: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：</a:t>
            </a: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BT 5.0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Wi-Fi: </a:t>
            </a: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2.4 GHz / 5 GHz,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IEEE 802.11 a/b/g/n/ac 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4316095" y="356108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Slot 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4316095" y="3824605"/>
            <a:ext cx="27178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Option 1: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1 Micro SIM1 + 1 Nano SIM2 + 1 SAM1 + 1 SAM2 + 1 MicroSD;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Option 2: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1 e-SIM + 1 Nano SIM2 + 1 SAM1 + 1 SAM2 + 1 MicroSD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912495" y="356108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Camera 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912495" y="3824605"/>
            <a:ext cx="2837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No front camera (2MP FF optional)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Rear 5MP AF (16MP AF optional)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7292975" y="356108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Positioning</a:t>
            </a:r>
            <a:endParaRPr lang="zh-CN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7292975" y="3824605"/>
            <a:ext cx="187706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GPS、A-GPS、</a:t>
            </a:r>
            <a:endParaRPr lang="zh-CN" altLang="en-US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BEIDOU、GLONASS、</a:t>
            </a:r>
            <a:endParaRPr lang="zh-CN" altLang="en-US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Galileo</a:t>
            </a:r>
            <a:endParaRPr lang="zh-CN" altLang="en-US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9904730" y="356108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Interfaces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9904730" y="3824605"/>
            <a:ext cx="17735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1 x Type-C USB OTG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Pogopin (5pin)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9904730" y="4876165"/>
            <a:ext cx="16605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Environment</a:t>
            </a:r>
            <a:endParaRPr lang="zh-CN" altLang="en-US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9904730" y="5136515"/>
            <a:ext cx="24072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Operating:</a:t>
            </a:r>
            <a:r>
              <a:rPr 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0°c~50°c</a:t>
            </a:r>
            <a:endParaRPr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r>
              <a:rPr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Storage: -20°C~70°C</a:t>
            </a:r>
            <a:endParaRPr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r>
              <a:rPr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Humidity: 5%RH~95%RH</a:t>
            </a:r>
            <a:endParaRPr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r>
              <a:rPr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(No condensation)</a:t>
            </a:r>
            <a:endParaRPr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316095" y="4876165"/>
            <a:ext cx="18802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Payment</a:t>
            </a:r>
            <a:endParaRPr lang="en-US" altLang="zh-CN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316095" y="5136515"/>
            <a:ext cx="291973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Magnetic stripe card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IC Card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Contactless Card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65" name="object 30"/>
          <p:cNvPicPr/>
          <p:nvPr/>
        </p:nvPicPr>
        <p:blipFill>
          <a:blip r:embed="rId14" cstate="print">
            <a:lum bright="-100000" contrast="-84000"/>
          </a:blip>
          <a:stretch>
            <a:fillRect/>
          </a:stretch>
        </p:blipFill>
        <p:spPr>
          <a:xfrm>
            <a:off x="753745" y="3611880"/>
            <a:ext cx="173990" cy="223520"/>
          </a:xfrm>
          <a:prstGeom prst="rect">
            <a:avLst/>
          </a:prstGeom>
        </p:spPr>
      </p:pic>
      <p:pic>
        <p:nvPicPr>
          <p:cNvPr id="66" name="图片 65" descr="9连接器与适配器"/>
          <p:cNvPicPr>
            <a:picLocks noChangeAspect="1"/>
          </p:cNvPicPr>
          <p:nvPr/>
        </p:nvPicPr>
        <p:blipFill>
          <a:blip r:embed="rId15">
            <a:lum bright="-100000" contrast="-84000"/>
          </a:blip>
          <a:stretch>
            <a:fillRect/>
          </a:stretch>
        </p:blipFill>
        <p:spPr>
          <a:xfrm>
            <a:off x="9618980" y="2647950"/>
            <a:ext cx="288290" cy="288290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7292975" y="4876165"/>
            <a:ext cx="20408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Notification LED</a:t>
            </a:r>
            <a:endParaRPr lang="en-US" altLang="zh-CN" sz="1400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292975" y="5136515"/>
            <a:ext cx="181356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Contactless Notification LED, 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Blue / Yellow / Green / Red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Power LED</a:t>
            </a:r>
            <a:endParaRPr lang="en-US" altLang="zh-CN" sz="9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16610" y="7669530"/>
            <a:ext cx="4129405" cy="9569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l">
              <a:buClrTx/>
              <a:buSzTx/>
              <a:buFontTx/>
            </a:pPr>
            <a:r>
              <a:rPr sz="1000" b="1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UROVO PTE. LIMITED</a:t>
            </a:r>
            <a:r>
              <a:rPr lang="en-US"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      </a:t>
            </a:r>
            <a:endParaRPr lang="en-US"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Website: en.urovo.com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Email: urovo@urovo.com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Address: 1 Raffles Place, #21-01 One Raffles Place Tower 1, 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Singapore 048616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4589145" y="7669530"/>
            <a:ext cx="4129405" cy="9569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l">
              <a:buClrTx/>
              <a:buSzTx/>
              <a:buFontTx/>
            </a:pPr>
            <a:r>
              <a:rPr sz="1000" b="1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Urovo Europe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Website: europe.urovo.com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Email: sales-europe@urovo-emea.com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Address: de Maas 9, 5684PL, Best, the Netherlands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361680" y="7682230"/>
            <a:ext cx="4129405" cy="9569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p>
            <a:pPr algn="l">
              <a:buClrTx/>
              <a:buSzTx/>
              <a:buFontTx/>
            </a:pPr>
            <a:r>
              <a:rPr sz="1000" b="1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Urovo </a:t>
            </a:r>
            <a:r>
              <a:rPr lang="en-US" sz="1000" b="1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North America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Website: us.urovo.com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Email: urovo@urovo.com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Address: 1990 Main Street, Suite 750, Sarasota, 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sz="900" kern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Florida 34236</a:t>
            </a:r>
            <a:endParaRPr sz="900" kern="0">
              <a:solidFill>
                <a:schemeClr val="tx1">
                  <a:lumMod val="95000"/>
                  <a:lumOff val="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9" name="图片 8" descr="喇叭"/>
          <p:cNvPicPr>
            <a:picLocks noChangeAspect="1"/>
          </p:cNvPicPr>
          <p:nvPr/>
        </p:nvPicPr>
        <p:blipFill>
          <a:blip r:embed="rId16">
            <a:lum bright="-100000" contrast="-48000"/>
          </a:blip>
          <a:stretch>
            <a:fillRect/>
          </a:stretch>
        </p:blipFill>
        <p:spPr>
          <a:xfrm>
            <a:off x="4111625" y="2682875"/>
            <a:ext cx="222250" cy="222250"/>
          </a:xfrm>
          <a:prstGeom prst="rect">
            <a:avLst/>
          </a:prstGeom>
        </p:spPr>
      </p:pic>
      <p:pic>
        <p:nvPicPr>
          <p:cNvPr id="5" name="图片 4" descr="银行卡_o"/>
          <p:cNvPicPr>
            <a:picLocks noChangeAspect="1"/>
          </p:cNvPicPr>
          <p:nvPr/>
        </p:nvPicPr>
        <p:blipFill>
          <a:blip r:embed="rId17">
            <a:lum bright="-100000" contrast="-84000"/>
          </a:blip>
          <a:stretch>
            <a:fillRect/>
          </a:stretch>
        </p:blipFill>
        <p:spPr>
          <a:xfrm>
            <a:off x="4088765" y="4906010"/>
            <a:ext cx="257810" cy="257810"/>
          </a:xfrm>
          <a:prstGeom prst="rect">
            <a:avLst/>
          </a:prstGeom>
        </p:spPr>
      </p:pic>
      <p:pic>
        <p:nvPicPr>
          <p:cNvPr id="7" name="图片 6" descr="配件管理"/>
          <p:cNvPicPr>
            <a:picLocks noChangeAspect="1"/>
          </p:cNvPicPr>
          <p:nvPr/>
        </p:nvPicPr>
        <p:blipFill>
          <a:blip r:embed="rId18">
            <a:lum bright="-100000" contrast="-84000"/>
          </a:blip>
          <a:stretch>
            <a:fillRect/>
          </a:stretch>
        </p:blipFill>
        <p:spPr>
          <a:xfrm>
            <a:off x="7122160" y="4914265"/>
            <a:ext cx="221615" cy="221615"/>
          </a:xfrm>
          <a:prstGeom prst="rect">
            <a:avLst/>
          </a:prstGeom>
        </p:spPr>
      </p:pic>
      <p:pic>
        <p:nvPicPr>
          <p:cNvPr id="144" name="图片 143" descr="urovo优博讯_反白版"/>
          <p:cNvPicPr>
            <a:picLocks noChangeAspect="1"/>
          </p:cNvPicPr>
          <p:nvPr/>
        </p:nvPicPr>
        <p:blipFill>
          <a:blip r:embed="rId19">
            <a:lum bright="-100000" contrast="-40000"/>
          </a:blip>
          <a:srcRect l="11179" t="36674" r="45349" b="32959"/>
          <a:stretch>
            <a:fillRect/>
          </a:stretch>
        </p:blipFill>
        <p:spPr>
          <a:xfrm>
            <a:off x="10381615" y="484505"/>
            <a:ext cx="1221105" cy="351155"/>
          </a:xfrm>
          <a:prstGeom prst="rect">
            <a:avLst/>
          </a:prstGeom>
        </p:spPr>
      </p:pic>
      <p:sp>
        <p:nvSpPr>
          <p:cNvPr id="115" name="文本框 114"/>
          <p:cNvSpPr txBox="1"/>
          <p:nvPr/>
        </p:nvSpPr>
        <p:spPr>
          <a:xfrm>
            <a:off x="7292975" y="6071870"/>
            <a:ext cx="26777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Thermal Printer</a:t>
            </a:r>
            <a:endParaRPr lang="en-US" alt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7292975" y="6347460"/>
            <a:ext cx="244983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Media roll size: 40mm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Media width: 58mm printing paper 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Resolution: 203dpi (8dot/mm)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Print speed: 80mm/s 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Support 1D/2D barcode printing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12495" y="607187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  <a:buNone/>
            </a:pPr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Dimensions</a:t>
            </a:r>
            <a:endParaRPr lang="en-US" alt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12495" y="6347460"/>
            <a:ext cx="24695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L x W x H (mm): 213.6*79*48.8mm (18.5mm thinnest)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Weight (g): 363g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316095" y="607187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Certification</a:t>
            </a:r>
            <a:endParaRPr lang="en-US" alt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297045" y="6347460"/>
            <a:ext cx="15678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PCI PTS 6.x, EMV L1&amp;L2, EMV Contactless L1, MasterCard Contactless, Visa PayWave etc.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76" name="图片 75" descr="认证"/>
          <p:cNvPicPr>
            <a:picLocks noChangeAspect="1"/>
          </p:cNvPicPr>
          <p:nvPr/>
        </p:nvPicPr>
        <p:blipFill>
          <a:blip r:embed="rId20">
            <a:lum bright="-100000" contrast="-36000"/>
          </a:blip>
          <a:stretch>
            <a:fillRect/>
          </a:stretch>
        </p:blipFill>
        <p:spPr>
          <a:xfrm>
            <a:off x="4129405" y="6119495"/>
            <a:ext cx="196850" cy="196850"/>
          </a:xfrm>
          <a:prstGeom prst="rect">
            <a:avLst/>
          </a:prstGeom>
        </p:spPr>
      </p:pic>
      <p:pic>
        <p:nvPicPr>
          <p:cNvPr id="4" name="object 37"/>
          <p:cNvPicPr/>
          <p:nvPr/>
        </p:nvPicPr>
        <p:blipFill>
          <a:blip r:embed="rId21" cstate="print">
            <a:lum bright="-100000" contrast="-30000"/>
          </a:blip>
          <a:stretch>
            <a:fillRect/>
          </a:stretch>
        </p:blipFill>
        <p:spPr>
          <a:xfrm>
            <a:off x="732790" y="6109970"/>
            <a:ext cx="225425" cy="226060"/>
          </a:xfrm>
          <a:prstGeom prst="rect">
            <a:avLst/>
          </a:prstGeom>
        </p:spPr>
      </p:pic>
      <p:pic>
        <p:nvPicPr>
          <p:cNvPr id="60" name="图片 59" descr="打印机_o"/>
          <p:cNvPicPr>
            <a:picLocks noChangeAspect="1"/>
          </p:cNvPicPr>
          <p:nvPr/>
        </p:nvPicPr>
        <p:blipFill>
          <a:blip r:embed="rId22">
            <a:lum bright="-100000" contrast="-36000"/>
          </a:blip>
          <a:stretch>
            <a:fillRect/>
          </a:stretch>
        </p:blipFill>
        <p:spPr>
          <a:xfrm>
            <a:off x="7107555" y="6089650"/>
            <a:ext cx="246380" cy="246380"/>
          </a:xfrm>
          <a:prstGeom prst="rect">
            <a:avLst/>
          </a:prstGeom>
        </p:spPr>
      </p:pic>
      <p:pic>
        <p:nvPicPr>
          <p:cNvPr id="80" name="object 22"/>
          <p:cNvPicPr/>
          <p:nvPr/>
        </p:nvPicPr>
        <p:blipFill>
          <a:blip r:embed="rId23" cstate="print">
            <a:lum bright="-100000" contrast="-36000"/>
          </a:blip>
          <a:stretch>
            <a:fillRect/>
          </a:stretch>
        </p:blipFill>
        <p:spPr>
          <a:xfrm>
            <a:off x="9709374" y="6143625"/>
            <a:ext cx="175183" cy="17519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904730" y="6071870"/>
            <a:ext cx="1567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Scanning</a:t>
            </a:r>
            <a:endParaRPr lang="en-US" alt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04730" y="6347460"/>
            <a:ext cx="17957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Camera decoding, supporting barcode and payment QR code;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Optional scan engine</a:t>
            </a:r>
            <a:endParaRPr lang="en-US" altLang="zh-CN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2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66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67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68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69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0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1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2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3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4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5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6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7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8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79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80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81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82.xml><?xml version="1.0" encoding="utf-8"?>
<p:tagLst xmlns:p="http://schemas.openxmlformats.org/presentationml/2006/main">
  <p:tag name="KSO_WM_DIAGRAM_VIRTUALLY_FRAME" val="{&quot;height&quot;:447.9,&quot;left&quot;:64.2,&quot;top&quot;:213.8,&quot;width&quot;:579.55}"/>
</p:tagLst>
</file>

<file path=ppt/tags/tag8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2672</Words>
  <Application>WPS 演示</Application>
  <PresentationFormat>宽屏</PresentationFormat>
  <Paragraphs>164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Audrey.J季秦勤</cp:lastModifiedBy>
  <cp:revision>160</cp:revision>
  <dcterms:created xsi:type="dcterms:W3CDTF">2019-06-19T02:08:00Z</dcterms:created>
  <dcterms:modified xsi:type="dcterms:W3CDTF">2026-02-27T03:10:27Z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AE4E6A4B512D4F7AB0715DFF65A202EF_11</vt:lpwstr>
  </property>
</Properties>
</file>